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94" r:id="rId3"/>
    <p:sldId id="266" r:id="rId4"/>
    <p:sldId id="308" r:id="rId5"/>
    <p:sldId id="267" r:id="rId6"/>
    <p:sldId id="320" r:id="rId7"/>
    <p:sldId id="305" r:id="rId8"/>
    <p:sldId id="309" r:id="rId9"/>
    <p:sldId id="306" r:id="rId10"/>
    <p:sldId id="310" r:id="rId11"/>
    <p:sldId id="282" r:id="rId12"/>
    <p:sldId id="321" r:id="rId13"/>
    <p:sldId id="307" r:id="rId14"/>
    <p:sldId id="269" r:id="rId15"/>
    <p:sldId id="324" r:id="rId16"/>
    <p:sldId id="322" r:id="rId17"/>
    <p:sldId id="323" r:id="rId18"/>
    <p:sldId id="29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DFDDF"/>
    <a:srgbClr val="F0D6D7"/>
    <a:srgbClr val="FCFBFA"/>
    <a:srgbClr val="3D3D3D"/>
    <a:srgbClr val="FEFEF4"/>
    <a:srgbClr val="525252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71412" autoAdjust="0"/>
  </p:normalViewPr>
  <p:slideViewPr>
    <p:cSldViewPr snapToGrid="0" showGuides="1">
      <p:cViewPr varScale="1">
        <p:scale>
          <a:sx n="61" d="100"/>
          <a:sy n="61" d="100"/>
        </p:scale>
        <p:origin x="1579" y="3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2019-09-09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Post processing of data from infrared camera sensing system by using </a:t>
            </a:r>
            <a:r>
              <a:rPr lang="en-US" altLang="ko-KR" dirty="0" err="1"/>
              <a:t>Artificila</a:t>
            </a:r>
            <a:r>
              <a:rPr lang="en-US" altLang="ko-KR" dirty="0"/>
              <a:t> Intelligence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4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Identify Additional Company Requirements -&gt; Identify Additional Business Requirements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Benefits of Our Project -&gt; Merits of Our Project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</a:p>
          <a:p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Introduce Our Project</a:t>
            </a:r>
            <a:r>
              <a:rPr lang="ko-KR" altLang="en-US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// </a:t>
            </a:r>
            <a:r>
              <a:rPr lang="ko-KR" altLang="en-US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이렇게 동사형으로 </a:t>
            </a:r>
            <a:r>
              <a:rPr lang="ko-KR" altLang="en-US" sz="1200" spc="30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쓰는것</a:t>
            </a:r>
            <a:r>
              <a:rPr lang="ko-KR" altLang="en-US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보다</a:t>
            </a:r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Introduction to our project // </a:t>
            </a:r>
            <a:r>
              <a:rPr lang="ko-KR" altLang="en-US" sz="12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이렇게 명사형으로 쓰는게 어떨까</a:t>
            </a:r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pc="300" dirty="0">
                <a:solidFill>
                  <a:srgbClr val="FDFDDF"/>
                </a:solidFill>
              </a:rPr>
              <a:t>When</a:t>
            </a:r>
            <a:r>
              <a:rPr lang="en-US" altLang="ko-KR" spc="300" dirty="0">
                <a:solidFill>
                  <a:schemeClr val="bg1"/>
                </a:solidFill>
              </a:rPr>
              <a:t> is It finished? // </a:t>
            </a:r>
            <a:r>
              <a:rPr lang="ko-KR" altLang="en-US" spc="300" dirty="0">
                <a:solidFill>
                  <a:schemeClr val="bg1"/>
                </a:solidFill>
              </a:rPr>
              <a:t>이거보단 미래시제로 </a:t>
            </a:r>
            <a:r>
              <a:rPr lang="en-US" altLang="ko-KR" spc="300" dirty="0">
                <a:solidFill>
                  <a:schemeClr val="bg1"/>
                </a:solidFill>
              </a:rPr>
              <a:t>when will be finished? </a:t>
            </a:r>
            <a:r>
              <a:rPr lang="ko-KR" altLang="en-US" spc="300" dirty="0">
                <a:solidFill>
                  <a:schemeClr val="bg1"/>
                </a:solidFill>
              </a:rPr>
              <a:t>이렇게 쓰면 어떨까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Pioneer</a:t>
            </a:r>
            <a:r>
              <a:rPr lang="ko-KR" altLang="en-US" dirty="0"/>
              <a:t>를 </a:t>
            </a:r>
            <a:r>
              <a:rPr lang="en-US" altLang="ko-KR" dirty="0"/>
              <a:t>Developer</a:t>
            </a:r>
            <a:r>
              <a:rPr lang="ko-KR" altLang="en-US" dirty="0"/>
              <a:t>로 바꾸는 건 어때</a:t>
            </a:r>
            <a:r>
              <a:rPr lang="en-US" altLang="ko-KR" dirty="0"/>
              <a:t>? </a:t>
            </a:r>
            <a:r>
              <a:rPr lang="ko-KR" altLang="en-US" dirty="0"/>
              <a:t>조금 어색한 거 같은데</a:t>
            </a:r>
            <a:r>
              <a:rPr lang="en-US" altLang="ko-KR" dirty="0"/>
              <a:t> (</a:t>
            </a:r>
            <a:r>
              <a:rPr lang="ko-KR" altLang="en-US" dirty="0"/>
              <a:t>민철</a:t>
            </a:r>
            <a:r>
              <a:rPr lang="en-US" altLang="ko-KR" dirty="0"/>
              <a:t>) //  </a:t>
            </a:r>
            <a:r>
              <a:rPr lang="ko-KR" altLang="en-US" dirty="0"/>
              <a:t>나는 나쁘지 않은 것 같음 하지만 </a:t>
            </a:r>
            <a:r>
              <a:rPr lang="en-US" altLang="ko-KR" dirty="0"/>
              <a:t>The pioneer of AI-Based Radar/Camera </a:t>
            </a:r>
            <a:r>
              <a:rPr lang="ko-KR" altLang="en-US" dirty="0"/>
              <a:t>로 바꿨 </a:t>
            </a:r>
            <a:r>
              <a:rPr lang="ko-KR" altLang="en-US" dirty="0" err="1"/>
              <a:t>으면함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0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Photo -&gt; Image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Control Instruction</a:t>
            </a:r>
            <a:r>
              <a:rPr lang="ko-KR" altLang="en-US" dirty="0"/>
              <a:t>을 </a:t>
            </a:r>
            <a:r>
              <a:rPr lang="en-US" altLang="ko-KR" dirty="0"/>
              <a:t>Cam control Instruction </a:t>
            </a:r>
            <a:r>
              <a:rPr lang="ko-KR" altLang="en-US" dirty="0"/>
              <a:t>처럼 카메라를 조작한다는 걸 명시해주면 더 좋을 것 같기도 해</a:t>
            </a:r>
            <a:r>
              <a:rPr lang="en-US" altLang="ko-KR" dirty="0"/>
              <a:t>? (</a:t>
            </a:r>
            <a:r>
              <a:rPr lang="ko-KR" altLang="en-US" dirty="0"/>
              <a:t>민철</a:t>
            </a:r>
            <a:r>
              <a:rPr lang="en-US" altLang="ko-KR" dirty="0"/>
              <a:t>) // </a:t>
            </a:r>
            <a:r>
              <a:rPr lang="ko-KR" altLang="en-US" dirty="0"/>
              <a:t>이건 발표로 커버되는 내용이고 더 포괄적인 내용을 뜻하는 </a:t>
            </a:r>
            <a:r>
              <a:rPr lang="en-US" altLang="ko-KR" dirty="0"/>
              <a:t>Control Instruction </a:t>
            </a:r>
            <a:r>
              <a:rPr lang="ko-KR" altLang="en-US" dirty="0"/>
              <a:t>이 </a:t>
            </a:r>
            <a:r>
              <a:rPr lang="ko-KR" altLang="en-US" dirty="0" err="1"/>
              <a:t>좋아보임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5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Benefit of Our Project -&gt; Merits of Our Project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5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Animal Detect </a:t>
            </a:r>
            <a:r>
              <a:rPr lang="en-US" altLang="ko-KR" dirty="0">
                <a:sym typeface="Wingdings" panose="05000000000000000000" pitchFamily="2" charset="2"/>
              </a:rPr>
              <a:t> Animal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8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Identify Requirement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Requirements Analysis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8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Identify Company Requirements -&gt; Identify Business Requirements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9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0234" y="1501560"/>
            <a:ext cx="11884931" cy="3196714"/>
            <a:chOff x="-5545622" y="-1412439"/>
            <a:chExt cx="17336091" cy="3964470"/>
          </a:xfrm>
        </p:grpSpPr>
        <p:sp>
          <p:nvSpPr>
            <p:cNvPr id="7" name="TextBox 6"/>
            <p:cNvSpPr txBox="1"/>
            <p:nvPr/>
          </p:nvSpPr>
          <p:spPr>
            <a:xfrm>
              <a:off x="-5459895" y="-1410265"/>
              <a:ext cx="17177873" cy="396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Infrared Camera</a:t>
              </a:r>
              <a:b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</a:br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Sensing System</a:t>
              </a:r>
            </a:p>
            <a:p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Based on Artificial Intelligence</a:t>
              </a:r>
              <a:endParaRPr lang="ko-KR" altLang="en-US" sz="68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5545622" y="-1412439"/>
              <a:ext cx="17336091" cy="2993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Infrared Camera</a:t>
              </a:r>
            </a:p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Sensing System</a:t>
              </a:r>
            </a:p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Based on Artificial Intelligence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A7161-CC6B-4D02-9079-14DFA739DE24}"/>
              </a:ext>
            </a:extLst>
          </p:cNvPr>
          <p:cNvSpPr txBox="1"/>
          <p:nvPr/>
        </p:nvSpPr>
        <p:spPr>
          <a:xfrm>
            <a:off x="2569550" y="5166870"/>
            <a:ext cx="74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20192 Capstone</a:t>
            </a:r>
            <a:r>
              <a:rPr lang="ko-KR" altLang="en-US" sz="2000" spc="-15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Design Project 1 - Team7</a:t>
            </a:r>
            <a:endParaRPr lang="ko-KR" altLang="en-US" sz="2000" spc="-15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3ECF3-41E1-4E3B-AA0B-C1147FFBB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4"/>
          <a:stretch/>
        </p:blipFill>
        <p:spPr>
          <a:xfrm>
            <a:off x="7369857" y="1251198"/>
            <a:ext cx="3414254" cy="2399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43D9F3-7B34-4BA5-9723-CF4367706625}"/>
              </a:ext>
            </a:extLst>
          </p:cNvPr>
          <p:cNvSpPr txBox="1"/>
          <p:nvPr/>
        </p:nvSpPr>
        <p:spPr>
          <a:xfrm>
            <a:off x="8110525" y="1942203"/>
            <a:ext cx="2017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First Project</a:t>
            </a:r>
            <a:endParaRPr lang="ko-KR" altLang="en-US" sz="2000" spc="-1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D70EF50-C8EA-46FE-9D46-CC163489D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3" r="4737"/>
          <a:stretch/>
        </p:blipFill>
        <p:spPr>
          <a:xfrm>
            <a:off x="1964805" y="1097667"/>
            <a:ext cx="8262390" cy="51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633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55999" y="2756230"/>
            <a:ext cx="1225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Increase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Camera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quality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4575" y="4040571"/>
            <a:ext cx="1125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Camera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Remote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Control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3686" y="2920564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Intent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Classification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59498" y="2757511"/>
            <a:ext cx="16674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High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Recognition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 Rate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2890" y="3859189"/>
            <a:ext cx="1978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Change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Monochrome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Image to Color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 Image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775119" cy="660429"/>
            <a:chOff x="1188881" y="351819"/>
            <a:chExt cx="2775119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7751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Merits of Our Project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64420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775119" cy="660429"/>
            <a:chOff x="1188881" y="351819"/>
            <a:chExt cx="2775119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7751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Merits of Our Project</a:t>
              </a:r>
              <a:endParaRPr lang="ko-KR" altLang="en-US" sz="2200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ECFC32-E5FE-4EF1-BB41-21A29A738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2" b="5822"/>
          <a:stretch/>
        </p:blipFill>
        <p:spPr bwMode="auto">
          <a:xfrm>
            <a:off x="6728303" y="1750741"/>
            <a:ext cx="4748490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ief cctvì ëí ì´ë¯¸ì§ ê²ìê²°ê³¼">
            <a:extLst>
              <a:ext uri="{FF2B5EF4-FFF2-40B4-BE49-F238E27FC236}">
                <a16:creationId xmlns:a16="http://schemas.microsoft.com/office/drawing/2014/main" id="{F291D022-6F24-4908-A959-287229FD5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8"/>
          <a:stretch/>
        </p:blipFill>
        <p:spPr bwMode="auto">
          <a:xfrm>
            <a:off x="1188881" y="1750743"/>
            <a:ext cx="5011148" cy="31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8F4D01-260E-4D6C-81E4-29D6B1C7DAD5}"/>
              </a:ext>
            </a:extLst>
          </p:cNvPr>
          <p:cNvSpPr txBox="1"/>
          <p:nvPr/>
        </p:nvSpPr>
        <p:spPr>
          <a:xfrm>
            <a:off x="2469358" y="5081216"/>
            <a:ext cx="245019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Innovative CCTV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14345C-FF69-4592-B1C9-C0C3E47B232C}"/>
              </a:ext>
            </a:extLst>
          </p:cNvPr>
          <p:cNvSpPr txBox="1"/>
          <p:nvPr/>
        </p:nvSpPr>
        <p:spPr>
          <a:xfrm>
            <a:off x="7464556" y="5081217"/>
            <a:ext cx="327918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Animal Detect &amp; Observation</a:t>
            </a:r>
          </a:p>
        </p:txBody>
      </p:sp>
    </p:spTree>
    <p:extLst>
      <p:ext uri="{BB962C8B-B14F-4D97-AF65-F5344CB8AC3E}">
        <p14:creationId xmlns:p14="http://schemas.microsoft.com/office/powerpoint/2010/main" val="16150991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44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When will be finished?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025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 rot="2700000">
            <a:off x="1372669" y="1635380"/>
            <a:ext cx="1487240" cy="148469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2700000">
            <a:off x="1372669" y="4051595"/>
            <a:ext cx="1487240" cy="148469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81592" y="2507813"/>
            <a:ext cx="936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Planning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521" y="4902574"/>
            <a:ext cx="902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Analysis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696288" y="7066874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6718" y="1962979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6717" y="4379195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911101" cy="660429"/>
            <a:chOff x="1188881" y="351819"/>
            <a:chExt cx="1911101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911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Schedule</a:t>
              </a:r>
              <a:endParaRPr lang="ko-KR" altLang="en-US" sz="2200" dirty="0"/>
            </a:p>
          </p:txBody>
        </p:sp>
      </p:grpSp>
      <p:sp>
        <p:nvSpPr>
          <p:cNvPr id="49" name="모서리가 둥근 직사각형 6">
            <a:extLst>
              <a:ext uri="{FF2B5EF4-FFF2-40B4-BE49-F238E27FC236}">
                <a16:creationId xmlns:a16="http://schemas.microsoft.com/office/drawing/2014/main" id="{6AB9254F-BB18-40C9-8771-71605486AC29}"/>
              </a:ext>
            </a:extLst>
          </p:cNvPr>
          <p:cNvSpPr/>
          <p:nvPr/>
        </p:nvSpPr>
        <p:spPr>
          <a:xfrm rot="2700000">
            <a:off x="6403117" y="1635380"/>
            <a:ext cx="1487240" cy="148469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17">
            <a:extLst>
              <a:ext uri="{FF2B5EF4-FFF2-40B4-BE49-F238E27FC236}">
                <a16:creationId xmlns:a16="http://schemas.microsoft.com/office/drawing/2014/main" id="{541959E0-31CA-46B1-AEC8-0FDDD6946413}"/>
              </a:ext>
            </a:extLst>
          </p:cNvPr>
          <p:cNvSpPr/>
          <p:nvPr/>
        </p:nvSpPr>
        <p:spPr>
          <a:xfrm rot="2700000">
            <a:off x="6403117" y="4051595"/>
            <a:ext cx="1487240" cy="148469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59F459-C392-487E-9591-E87716F797E0}"/>
              </a:ext>
            </a:extLst>
          </p:cNvPr>
          <p:cNvSpPr txBox="1"/>
          <p:nvPr/>
        </p:nvSpPr>
        <p:spPr>
          <a:xfrm>
            <a:off x="6687382" y="2507813"/>
            <a:ext cx="785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Design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C8FE1-5534-4F38-B3DB-19FC8437D0B2}"/>
              </a:ext>
            </a:extLst>
          </p:cNvPr>
          <p:cNvSpPr txBox="1"/>
          <p:nvPr/>
        </p:nvSpPr>
        <p:spPr>
          <a:xfrm>
            <a:off x="6383211" y="4902574"/>
            <a:ext cx="1502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Implementation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14B49C-3E9D-4889-BB2F-4C71A1AF4D92}"/>
              </a:ext>
            </a:extLst>
          </p:cNvPr>
          <p:cNvSpPr txBox="1"/>
          <p:nvPr/>
        </p:nvSpPr>
        <p:spPr>
          <a:xfrm>
            <a:off x="6437166" y="1962979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A57DB6-1001-4AA0-B221-1AF86BC02CF4}"/>
              </a:ext>
            </a:extLst>
          </p:cNvPr>
          <p:cNvSpPr txBox="1"/>
          <p:nvPr/>
        </p:nvSpPr>
        <p:spPr>
          <a:xfrm>
            <a:off x="6437165" y="4379195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89F8FE-37F6-4BCE-8B47-E906729676E5}"/>
              </a:ext>
            </a:extLst>
          </p:cNvPr>
          <p:cNvSpPr/>
          <p:nvPr/>
        </p:nvSpPr>
        <p:spPr>
          <a:xfrm>
            <a:off x="3266733" y="1641871"/>
            <a:ext cx="2696349" cy="141772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Identify Requirement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Problem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Market Survey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Technical Survey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26A9AD-3EE9-4041-806B-DFF34186BB41}"/>
              </a:ext>
            </a:extLst>
          </p:cNvPr>
          <p:cNvSpPr txBox="1"/>
          <p:nvPr/>
        </p:nvSpPr>
        <p:spPr>
          <a:xfrm>
            <a:off x="7080278" y="6159419"/>
            <a:ext cx="5028834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dirty="0"/>
              <a:t>* Software Development Life Cycle – Waterfall Model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D05658E-C312-4588-91BE-41121FAC752B}"/>
              </a:ext>
            </a:extLst>
          </p:cNvPr>
          <p:cNvSpPr/>
          <p:nvPr/>
        </p:nvSpPr>
        <p:spPr>
          <a:xfrm>
            <a:off x="3220981" y="4085081"/>
            <a:ext cx="2696349" cy="141772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Specify Requirements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Identify System Structure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F0A065A-7242-4B0F-A06D-91045BC08FC5}"/>
              </a:ext>
            </a:extLst>
          </p:cNvPr>
          <p:cNvSpPr/>
          <p:nvPr/>
        </p:nvSpPr>
        <p:spPr>
          <a:xfrm>
            <a:off x="8276305" y="1641871"/>
            <a:ext cx="2696349" cy="141772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Requirement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Priority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Software Design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8B62B80-0692-4939-A955-1D329E86AFED}"/>
              </a:ext>
            </a:extLst>
          </p:cNvPr>
          <p:cNvSpPr/>
          <p:nvPr/>
        </p:nvSpPr>
        <p:spPr>
          <a:xfrm>
            <a:off x="8266425" y="4113289"/>
            <a:ext cx="2696349" cy="141772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Verification 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2C78D3-B90A-4E1E-947C-55AB99B5AC55}"/>
              </a:ext>
            </a:extLst>
          </p:cNvPr>
          <p:cNvSpPr/>
          <p:nvPr/>
        </p:nvSpPr>
        <p:spPr>
          <a:xfrm>
            <a:off x="3130791" y="2329377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rot="2700000">
            <a:off x="1065799" y="1313575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9527" y="179902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September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911101" cy="660429"/>
            <a:chOff x="1188881" y="351819"/>
            <a:chExt cx="1911101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911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Schedule</a:t>
              </a:r>
              <a:endParaRPr lang="ko-KR" altLang="en-US" sz="2200" dirty="0"/>
            </a:p>
          </p:txBody>
        </p:sp>
      </p:grp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8755B9E8-153B-46CF-94F9-470ADDB26E6A}"/>
              </a:ext>
            </a:extLst>
          </p:cNvPr>
          <p:cNvSpPr/>
          <p:nvPr/>
        </p:nvSpPr>
        <p:spPr>
          <a:xfrm rot="2700000">
            <a:off x="1065799" y="318627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BEE7DB-5C9F-458F-92AB-AEA7C52888BC}"/>
              </a:ext>
            </a:extLst>
          </p:cNvPr>
          <p:cNvSpPr txBox="1"/>
          <p:nvPr/>
        </p:nvSpPr>
        <p:spPr>
          <a:xfrm>
            <a:off x="869527" y="3671723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October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966A74CC-9C6F-43E0-B179-E32C18420D47}"/>
              </a:ext>
            </a:extLst>
          </p:cNvPr>
          <p:cNvSpPr/>
          <p:nvPr/>
        </p:nvSpPr>
        <p:spPr>
          <a:xfrm rot="2700000">
            <a:off x="1065798" y="504645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A6F42-CF54-423E-8C01-458C009CAD46}"/>
              </a:ext>
            </a:extLst>
          </p:cNvPr>
          <p:cNvSpPr txBox="1"/>
          <p:nvPr/>
        </p:nvSpPr>
        <p:spPr>
          <a:xfrm>
            <a:off x="869527" y="553118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November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8476964-1646-4E8E-82B9-4CB88AAD079E}"/>
              </a:ext>
            </a:extLst>
          </p:cNvPr>
          <p:cNvSpPr/>
          <p:nvPr/>
        </p:nvSpPr>
        <p:spPr>
          <a:xfrm>
            <a:off x="3099982" y="1703287"/>
            <a:ext cx="1740032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Planning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B41D076-7EF6-4128-89E4-A3D4AD12F32D}"/>
              </a:ext>
            </a:extLst>
          </p:cNvPr>
          <p:cNvSpPr/>
          <p:nvPr/>
        </p:nvSpPr>
        <p:spPr>
          <a:xfrm>
            <a:off x="7163496" y="1702680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Design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8E3838-BCC4-4445-849C-B52CEBA3EF79}"/>
              </a:ext>
            </a:extLst>
          </p:cNvPr>
          <p:cNvSpPr/>
          <p:nvPr/>
        </p:nvSpPr>
        <p:spPr>
          <a:xfrm>
            <a:off x="5203602" y="1703287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Analysis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BA329F-E5F9-4B48-88B2-D162D84EAB33}"/>
              </a:ext>
            </a:extLst>
          </p:cNvPr>
          <p:cNvSpPr/>
          <p:nvPr/>
        </p:nvSpPr>
        <p:spPr>
          <a:xfrm>
            <a:off x="9123390" y="1703287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95DC0EA-1C20-44DB-B458-843B567D4D7B}"/>
              </a:ext>
            </a:extLst>
          </p:cNvPr>
          <p:cNvSpPr/>
          <p:nvPr/>
        </p:nvSpPr>
        <p:spPr>
          <a:xfrm>
            <a:off x="6613370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Patent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6359ABC-1649-4844-8003-002DFB37BA53}"/>
              </a:ext>
            </a:extLst>
          </p:cNvPr>
          <p:cNvSpPr/>
          <p:nvPr/>
        </p:nvSpPr>
        <p:spPr>
          <a:xfrm>
            <a:off x="9609669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Thesis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7ABFA88-8C9B-4951-918C-075D2C346E48}"/>
              </a:ext>
            </a:extLst>
          </p:cNvPr>
          <p:cNvSpPr/>
          <p:nvPr/>
        </p:nvSpPr>
        <p:spPr>
          <a:xfrm>
            <a:off x="8864723" y="5440564"/>
            <a:ext cx="2332694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Announcement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3926D3-1056-43E3-B4FF-168247A7C793}"/>
              </a:ext>
            </a:extLst>
          </p:cNvPr>
          <p:cNvSpPr/>
          <p:nvPr/>
        </p:nvSpPr>
        <p:spPr>
          <a:xfrm>
            <a:off x="3099982" y="5440564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Patent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2A04A5-10D4-4192-A65F-B75FC512A352}"/>
              </a:ext>
            </a:extLst>
          </p:cNvPr>
          <p:cNvSpPr/>
          <p:nvPr/>
        </p:nvSpPr>
        <p:spPr>
          <a:xfrm>
            <a:off x="6035909" y="5432435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Thesis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0973326-557B-480A-BC8F-2D9776F9D799}"/>
              </a:ext>
            </a:extLst>
          </p:cNvPr>
          <p:cNvSpPr/>
          <p:nvPr/>
        </p:nvSpPr>
        <p:spPr>
          <a:xfrm>
            <a:off x="3108540" y="3575362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B2B861-F841-42B3-AB4E-A0E6822F38E7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 flipV="1">
            <a:off x="2581535" y="1983672"/>
            <a:ext cx="518447" cy="2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D08B5F7-A272-4364-B523-686B7D5B5579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flipH="1">
            <a:off x="6799908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244CBCA-1CC1-449E-AE1E-33815F38B93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8759802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F1785A-447A-4EA5-A7F2-A9AC2AECF62A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4840014" y="1983672"/>
            <a:ext cx="363588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EDB8505-EE1F-4275-ABB7-EC41A90681C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7632215" y="5712820"/>
            <a:ext cx="1232508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65625A-BFD1-4F26-9973-2B1FC30969CA}"/>
              </a:ext>
            </a:extLst>
          </p:cNvPr>
          <p:cNvCxnSpPr>
            <a:cxnSpLocks/>
            <a:stCxn id="29" idx="3"/>
            <a:endCxn id="48" idx="1"/>
          </p:cNvCxnSpPr>
          <p:nvPr/>
        </p:nvCxnSpPr>
        <p:spPr>
          <a:xfrm flipV="1">
            <a:off x="2581535" y="3855747"/>
            <a:ext cx="527005" cy="64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CD9ECB5-BED3-4552-8102-FB7578B1E93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209676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56DE7ED-FA62-44F3-BB26-B73E3C094806}"/>
              </a:ext>
            </a:extLst>
          </p:cNvPr>
          <p:cNvCxnSpPr>
            <a:cxnSpLocks/>
            <a:stCxn id="48" idx="3"/>
            <a:endCxn id="42" idx="1"/>
          </p:cNvCxnSpPr>
          <p:nvPr/>
        </p:nvCxnSpPr>
        <p:spPr>
          <a:xfrm>
            <a:off x="5213377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A844368-3B7D-400F-BB99-209551229496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4696288" y="5712820"/>
            <a:ext cx="1339621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FFA9BB5-36F1-4466-B7CA-B006972DAB26}"/>
              </a:ext>
            </a:extLst>
          </p:cNvPr>
          <p:cNvCxnSpPr>
            <a:cxnSpLocks/>
            <a:stCxn id="33" idx="3"/>
            <a:endCxn id="46" idx="1"/>
          </p:cNvCxnSpPr>
          <p:nvPr/>
        </p:nvCxnSpPr>
        <p:spPr>
          <a:xfrm>
            <a:off x="2581535" y="5715854"/>
            <a:ext cx="518447" cy="5095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오각형 26">
            <a:extLst>
              <a:ext uri="{FF2B5EF4-FFF2-40B4-BE49-F238E27FC236}">
                <a16:creationId xmlns:a16="http://schemas.microsoft.com/office/drawing/2014/main" id="{F699060D-E578-47EA-9D1D-CF002BBAAB2D}"/>
              </a:ext>
            </a:extLst>
          </p:cNvPr>
          <p:cNvSpPr/>
          <p:nvPr/>
        </p:nvSpPr>
        <p:spPr>
          <a:xfrm>
            <a:off x="3130792" y="2329984"/>
            <a:ext cx="2657266" cy="300062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67A20F8-6F93-433D-A807-0F074F1377CA}"/>
              </a:ext>
            </a:extLst>
          </p:cNvPr>
          <p:cNvSpPr/>
          <p:nvPr/>
        </p:nvSpPr>
        <p:spPr>
          <a:xfrm>
            <a:off x="3099982" y="4201871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738EEF-294B-4692-AA8A-C7AC562FF0AC}"/>
              </a:ext>
            </a:extLst>
          </p:cNvPr>
          <p:cNvSpPr/>
          <p:nvPr/>
        </p:nvSpPr>
        <p:spPr>
          <a:xfrm>
            <a:off x="3108540" y="6053597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0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822935" cy="660429"/>
            <a:chOff x="1188881" y="351819"/>
            <a:chExt cx="1822935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739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Meeting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E87255C-F1EE-4CD6-BECF-752CC49B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2" y="1752254"/>
            <a:ext cx="4906118" cy="36795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3DFCB2-8449-4D0D-9347-D08F0B2A82A3}"/>
              </a:ext>
            </a:extLst>
          </p:cNvPr>
          <p:cNvSpPr txBox="1"/>
          <p:nvPr/>
        </p:nvSpPr>
        <p:spPr>
          <a:xfrm>
            <a:off x="1188881" y="1257554"/>
            <a:ext cx="3477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2019. 09. 05 | First Meeting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955B3-FCF2-46AA-AF84-D7A9F93C0505}"/>
              </a:ext>
            </a:extLst>
          </p:cNvPr>
          <p:cNvSpPr txBox="1"/>
          <p:nvPr/>
        </p:nvSpPr>
        <p:spPr>
          <a:xfrm>
            <a:off x="709549" y="5526433"/>
            <a:ext cx="604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2"/>
                </a:solidFill>
              </a:rPr>
              <a:t>Havana Cafe, Kyungpook National University North Gate, Daegu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1394B6-D8D4-4B89-BBA7-A2E02C108F22}"/>
              </a:ext>
            </a:extLst>
          </p:cNvPr>
          <p:cNvSpPr txBox="1"/>
          <p:nvPr/>
        </p:nvSpPr>
        <p:spPr>
          <a:xfrm>
            <a:off x="6330828" y="2199464"/>
            <a:ext cx="5418128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Identify Business Requirements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Problem Recognition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Propose Idea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177911850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0FAB8-6F03-422A-8964-66193839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751504"/>
            <a:ext cx="4907119" cy="368033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822935" cy="660429"/>
            <a:chOff x="1188881" y="351819"/>
            <a:chExt cx="1822935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739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Meeting</a:t>
              </a:r>
              <a:endParaRPr lang="ko-KR" altLang="en-US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992843-6971-45FF-93CD-0CF8BDBB0795}"/>
              </a:ext>
            </a:extLst>
          </p:cNvPr>
          <p:cNvSpPr txBox="1"/>
          <p:nvPr/>
        </p:nvSpPr>
        <p:spPr>
          <a:xfrm>
            <a:off x="1188881" y="1257551"/>
            <a:ext cx="380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2019. 09. 07 | Second Meeting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F5030-75F5-4456-A37B-B010A0B76816}"/>
              </a:ext>
            </a:extLst>
          </p:cNvPr>
          <p:cNvSpPr txBox="1"/>
          <p:nvPr/>
        </p:nvSpPr>
        <p:spPr>
          <a:xfrm>
            <a:off x="1087347" y="5565645"/>
            <a:ext cx="5110186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/>
                </a:solidFill>
              </a:rPr>
              <a:t>Building 406, Kyungpook National University, Daegu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935E-1E8A-4F59-8B13-FEBE9D03653A}"/>
              </a:ext>
            </a:extLst>
          </p:cNvPr>
          <p:cNvSpPr txBox="1"/>
          <p:nvPr/>
        </p:nvSpPr>
        <p:spPr>
          <a:xfrm>
            <a:off x="6197533" y="2199464"/>
            <a:ext cx="5827453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Identify Additional Business Requirements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Specify Requirements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Propose Idea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Project Analysis</a:t>
            </a:r>
          </a:p>
        </p:txBody>
      </p:sp>
    </p:spTree>
    <p:extLst>
      <p:ext uri="{BB962C8B-B14F-4D97-AF65-F5344CB8AC3E}">
        <p14:creationId xmlns:p14="http://schemas.microsoft.com/office/powerpoint/2010/main" val="24488876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7512" y="3038548"/>
            <a:ext cx="56203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T</a:t>
            </a:r>
            <a:r>
              <a:rPr lang="en-US" altLang="ko-KR" sz="8000" b="1" dirty="0">
                <a:solidFill>
                  <a:schemeClr val="accent2"/>
                </a:solidFill>
              </a:rPr>
              <a:t>hank You.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C1C9E-FEA0-444D-8E4F-E9AE028E2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9044973" y="619125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8AF475-7F78-4D76-9834-019A6C524D49}"/>
              </a:ext>
            </a:extLst>
          </p:cNvPr>
          <p:cNvCxnSpPr>
            <a:cxnSpLocks/>
          </p:cNvCxnSpPr>
          <p:nvPr/>
        </p:nvCxnSpPr>
        <p:spPr>
          <a:xfrm>
            <a:off x="1712100" y="388252"/>
            <a:ext cx="1016058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2904F2-5F6C-4687-8E44-181C10080EEE}"/>
              </a:ext>
            </a:extLst>
          </p:cNvPr>
          <p:cNvCxnSpPr>
            <a:cxnSpLocks/>
          </p:cNvCxnSpPr>
          <p:nvPr/>
        </p:nvCxnSpPr>
        <p:spPr>
          <a:xfrm>
            <a:off x="212651" y="6476268"/>
            <a:ext cx="116600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9B1E32F-8CD5-4465-9F0E-423169621F93}"/>
              </a:ext>
            </a:extLst>
          </p:cNvPr>
          <p:cNvCxnSpPr>
            <a:cxnSpLocks/>
          </p:cNvCxnSpPr>
          <p:nvPr/>
        </p:nvCxnSpPr>
        <p:spPr>
          <a:xfrm flipV="1">
            <a:off x="1712100" y="388252"/>
            <a:ext cx="0" cy="33640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06095" y="1025524"/>
            <a:ext cx="5588217" cy="990977"/>
            <a:chOff x="212651" y="3206557"/>
            <a:chExt cx="3439942" cy="990977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066413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Introduction to Partner Company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Introduction to Project</a:t>
              </a:r>
              <a:endPara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3017415" cy="369332"/>
              <a:chOff x="212651" y="3255887"/>
              <a:chExt cx="3017415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4446" y="3255887"/>
                <a:ext cx="2665620" cy="36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300" dirty="0">
                    <a:solidFill>
                      <a:srgbClr val="FDFDDF"/>
                    </a:solidFill>
                  </a:rPr>
                  <a:t>What</a:t>
                </a:r>
                <a:r>
                  <a:rPr lang="en-US" altLang="ko-KR" spc="300" dirty="0">
                    <a:solidFill>
                      <a:schemeClr val="bg1"/>
                    </a:solidFill>
                  </a:rPr>
                  <a:t> is Our Project?</a:t>
                </a:r>
                <a:endParaRPr lang="ko-KR" altLang="en-US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5AC72E-4EF0-4CA1-BA47-407F57DFC3AF}"/>
              </a:ext>
            </a:extLst>
          </p:cNvPr>
          <p:cNvGrpSpPr/>
          <p:nvPr/>
        </p:nvGrpSpPr>
        <p:grpSpPr>
          <a:xfrm>
            <a:off x="3704291" y="3409875"/>
            <a:ext cx="5012033" cy="990977"/>
            <a:chOff x="212651" y="3206557"/>
            <a:chExt cx="3085260" cy="9909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3141C5-493D-41AB-85A6-77C8EC43AA49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Our Project Overview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Merits of Our Project</a:t>
              </a:r>
              <a:endPara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0F5D5D1-CE7A-4180-9136-4EFEAEE1A31D}"/>
                </a:ext>
              </a:extLst>
            </p:cNvPr>
            <p:cNvGrpSpPr/>
            <p:nvPr/>
          </p:nvGrpSpPr>
          <p:grpSpPr>
            <a:xfrm>
              <a:off x="212651" y="3206557"/>
              <a:ext cx="3017416" cy="369332"/>
              <a:chOff x="212651" y="3255887"/>
              <a:chExt cx="3017416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58FA2E-8366-4EF8-840A-674882D0C6C6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50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370546-F4B5-42D9-87B0-68104E4A90C0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1" cy="36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300" dirty="0">
                    <a:solidFill>
                      <a:srgbClr val="FDFDDF"/>
                    </a:solidFill>
                  </a:rPr>
                  <a:t>How</a:t>
                </a:r>
                <a:r>
                  <a:rPr lang="en-US" altLang="ko-KR" spc="300" dirty="0">
                    <a:solidFill>
                      <a:schemeClr val="bg1"/>
                    </a:solidFill>
                  </a:rPr>
                  <a:t> to develop?</a:t>
                </a:r>
                <a:endParaRPr lang="ko-KR" altLang="en-US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5F6A487-9CB3-421B-8158-7570B4749044}"/>
              </a:ext>
            </a:extLst>
          </p:cNvPr>
          <p:cNvGrpSpPr/>
          <p:nvPr/>
        </p:nvGrpSpPr>
        <p:grpSpPr>
          <a:xfrm>
            <a:off x="3711706" y="4740302"/>
            <a:ext cx="5012033" cy="990977"/>
            <a:chOff x="212651" y="3206557"/>
            <a:chExt cx="3085260" cy="9909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7242F5-751B-491E-B997-3271E946FF3A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Our Schedule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Our Meeting</a:t>
              </a:r>
              <a:endPara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188C073-6CF7-457E-8897-DBB78DD49104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369332"/>
              <a:chOff x="212651" y="3255887"/>
              <a:chExt cx="3017415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7BC2C0-B220-41A5-A7CC-C116FA59850C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50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5EA0A7-702C-4B26-902C-FFF3C4E9EC62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36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300" dirty="0">
                    <a:solidFill>
                      <a:srgbClr val="FDFDDF"/>
                    </a:solidFill>
                  </a:rPr>
                  <a:t>When</a:t>
                </a:r>
                <a:r>
                  <a:rPr lang="en-US" altLang="ko-KR" spc="300" dirty="0">
                    <a:solidFill>
                      <a:schemeClr val="bg1"/>
                    </a:solidFill>
                  </a:rPr>
                  <a:t> will be finished?</a:t>
                </a:r>
                <a:endParaRPr lang="ko-KR" altLang="en-US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096DE2C-DC30-46AD-BA7D-6C7F2B92EA06}"/>
              </a:ext>
            </a:extLst>
          </p:cNvPr>
          <p:cNvGrpSpPr/>
          <p:nvPr/>
        </p:nvGrpSpPr>
        <p:grpSpPr>
          <a:xfrm>
            <a:off x="3717507" y="2358238"/>
            <a:ext cx="5012033" cy="710900"/>
            <a:chOff x="212651" y="3206557"/>
            <a:chExt cx="3085260" cy="71090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3C803FE-FEF3-43EB-B1CE-1F4A3CF5B6F0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3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Introduction to Team Members</a:t>
              </a:r>
              <a:endPara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CE4C9FB-9784-4270-B302-476E6587714E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369332"/>
              <a:chOff x="212651" y="3255887"/>
              <a:chExt cx="3017415" cy="369332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44C1E5C-8342-459C-9B37-0288B6F9289E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50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2F1011F-47AE-4811-9482-ED500786E221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36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300" dirty="0">
                    <a:solidFill>
                      <a:srgbClr val="FDFDDF"/>
                    </a:solidFill>
                  </a:rPr>
                  <a:t>Who</a:t>
                </a:r>
                <a:r>
                  <a:rPr lang="en-US" altLang="ko-KR" spc="300" dirty="0">
                    <a:solidFill>
                      <a:schemeClr val="bg1"/>
                    </a:solidFill>
                  </a:rPr>
                  <a:t> are we?</a:t>
                </a:r>
                <a:endParaRPr lang="ko-KR" altLang="en-US" spc="3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801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What is Our Project?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5669280" y="1726414"/>
            <a:ext cx="0" cy="27644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5371" y="1363178"/>
            <a:ext cx="399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JC RADAR Inc.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6985" y="2071690"/>
            <a:ext cx="4776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2"/>
                </a:solidFill>
              </a:rPr>
              <a:t> JC RADAR Inc. is an artificial Intelligence-based radar/thermal-camera specialist.</a:t>
            </a:r>
          </a:p>
          <a:p>
            <a:pPr algn="just"/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Main</a:t>
            </a:r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business is industrial radar, medical/health radar, and thermal imaging camera research and manufacturing, sales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46062" cy="660429"/>
            <a:chOff x="1188881" y="351819"/>
            <a:chExt cx="434606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901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What is Our Project?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460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 to Partner Company</a:t>
              </a:r>
              <a:endParaRPr lang="ko-KR" altLang="en-US" sz="2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1A9DA-8FB9-4665-8336-6F768CAFF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11" y="1789224"/>
            <a:ext cx="3576547" cy="2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7ADAA-E263-4F97-A50F-1481CD03693E}"/>
              </a:ext>
            </a:extLst>
          </p:cNvPr>
          <p:cNvSpPr txBox="1"/>
          <p:nvPr/>
        </p:nvSpPr>
        <p:spPr>
          <a:xfrm>
            <a:off x="2234971" y="4912545"/>
            <a:ext cx="7722058" cy="584775"/>
          </a:xfrm>
          <a:prstGeom prst="rect">
            <a:avLst/>
          </a:prstGeom>
          <a:solidFill>
            <a:srgbClr val="FCFBFA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dirty="0">
                <a:solidFill>
                  <a:schemeClr val="tx2"/>
                </a:solidFill>
              </a:rPr>
              <a:t>AI-Based Radar/Camera Pioneer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3C72F-9DD4-4303-B5E1-D4AA283977E0}"/>
              </a:ext>
            </a:extLst>
          </p:cNvPr>
          <p:cNvSpPr txBox="1"/>
          <p:nvPr/>
        </p:nvSpPr>
        <p:spPr>
          <a:xfrm>
            <a:off x="6226986" y="3150484"/>
            <a:ext cx="4776293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</a:rPr>
              <a:t>Key development Items: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Body’s breathing/Heartbeat measurement radar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Laser</a:t>
            </a:r>
            <a:r>
              <a:rPr lang="ko-KR" altLang="en-US" sz="1200" dirty="0">
                <a:solidFill>
                  <a:schemeClr val="tx2"/>
                </a:solidFill>
                <a:latin typeface="Noto Sans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Distance/Speed Meter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AI-based radar/thermal-camera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Micro Array Antenna</a:t>
            </a:r>
            <a:endParaRPr lang="en-US" altLang="ko-KR" sz="1200" dirty="0">
              <a:solidFill>
                <a:srgbClr val="00000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38825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88881" y="1241790"/>
            <a:ext cx="8307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Infrared Camera Sensing System</a:t>
            </a:r>
          </a:p>
          <a:p>
            <a:r>
              <a:rPr lang="en-US" altLang="ko-KR" sz="3200" b="1" dirty="0">
                <a:solidFill>
                  <a:schemeClr val="tx2"/>
                </a:solidFill>
              </a:rPr>
              <a:t>Based on Artificial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32213" cy="660429"/>
            <a:chOff x="1188881" y="351819"/>
            <a:chExt cx="29322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901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What is Our Project?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322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 to Project</a:t>
              </a:r>
              <a:endParaRPr lang="ko-KR" altLang="en-US" sz="2200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E5814-97D5-4E9E-B42E-E77FCE78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2319008"/>
            <a:ext cx="7023483" cy="34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2D347-F15D-4FDD-A890-A2DE94BC49FA}"/>
              </a:ext>
            </a:extLst>
          </p:cNvPr>
          <p:cNvSpPr txBox="1"/>
          <p:nvPr/>
        </p:nvSpPr>
        <p:spPr>
          <a:xfrm>
            <a:off x="8416589" y="254855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Object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AB479-4890-45B3-868E-EDADE862B477}"/>
              </a:ext>
            </a:extLst>
          </p:cNvPr>
          <p:cNvSpPr txBox="1"/>
          <p:nvPr/>
        </p:nvSpPr>
        <p:spPr>
          <a:xfrm>
            <a:off x="8416589" y="311890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Intent 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5C727-1BC7-4CDD-97CC-5CB0F80D081C}"/>
              </a:ext>
            </a:extLst>
          </p:cNvPr>
          <p:cNvSpPr txBox="1"/>
          <p:nvPr/>
        </p:nvSpPr>
        <p:spPr>
          <a:xfrm>
            <a:off x="8416589" y="368925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Camera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709D6-710A-4936-857A-39D1CB4430B0}"/>
              </a:ext>
            </a:extLst>
          </p:cNvPr>
          <p:cNvSpPr txBox="1"/>
          <p:nvPr/>
        </p:nvSpPr>
        <p:spPr>
          <a:xfrm>
            <a:off x="8416589" y="4329173"/>
            <a:ext cx="340133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Change Monochrome Photo to Color Photo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32213" cy="660429"/>
            <a:chOff x="1188881" y="351819"/>
            <a:chExt cx="29322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901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What is Our Project?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322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 to Project</a:t>
              </a:r>
              <a:endParaRPr lang="ko-KR" altLang="en-US" sz="2200"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D78808-E015-46F3-9F4E-62D1000A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22" y="1646801"/>
            <a:ext cx="9883223" cy="3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44AD3-3736-4D43-AD5F-BC00C1FD3A54}"/>
              </a:ext>
            </a:extLst>
          </p:cNvPr>
          <p:cNvSpPr txBox="1"/>
          <p:nvPr/>
        </p:nvSpPr>
        <p:spPr>
          <a:xfrm>
            <a:off x="2199256" y="5120591"/>
            <a:ext cx="2450193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Monochrome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C4146-FAE6-4BE5-AE71-06C63F2CA573}"/>
              </a:ext>
            </a:extLst>
          </p:cNvPr>
          <p:cNvSpPr txBox="1"/>
          <p:nvPr/>
        </p:nvSpPr>
        <p:spPr>
          <a:xfrm>
            <a:off x="7661821" y="5117658"/>
            <a:ext cx="2450193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Color Image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8B1AB27-E83D-44D8-896C-6344FB3EA4C6}"/>
              </a:ext>
            </a:extLst>
          </p:cNvPr>
          <p:cNvSpPr/>
          <p:nvPr/>
        </p:nvSpPr>
        <p:spPr>
          <a:xfrm>
            <a:off x="5022574" y="5366156"/>
            <a:ext cx="2266122" cy="17537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141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Who are we?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740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856056" cy="660429"/>
            <a:chOff x="1188881" y="351819"/>
            <a:chExt cx="385605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86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Who are we?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8560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to Team Member</a:t>
              </a:r>
              <a:endParaRPr lang="ko-KR" altLang="en-US" sz="2200" dirty="0"/>
            </a:p>
          </p:txBody>
        </p:sp>
      </p:grpSp>
      <p:pic>
        <p:nvPicPr>
          <p:cNvPr id="4" name="그림 3" descr="사람, 실내, 벽, 테이블이(가) 표시된 사진&#10;&#10;자동 생성된 설명">
            <a:extLst>
              <a:ext uri="{FF2B5EF4-FFF2-40B4-BE49-F238E27FC236}">
                <a16:creationId xmlns:a16="http://schemas.microsoft.com/office/drawing/2014/main" id="{397E800B-A17A-4F11-9E9F-C27B5FA19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62" y="1320483"/>
            <a:ext cx="6218577" cy="466393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2DDAEA-52CD-4618-9DDD-1D9FE076F43C}"/>
              </a:ext>
            </a:extLst>
          </p:cNvPr>
          <p:cNvCxnSpPr>
            <a:cxnSpLocks/>
          </p:cNvCxnSpPr>
          <p:nvPr/>
        </p:nvCxnSpPr>
        <p:spPr>
          <a:xfrm flipH="1" flipV="1">
            <a:off x="2234980" y="2158777"/>
            <a:ext cx="1927412" cy="80682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03E58C4-6AC0-43BD-B306-37D2E8AE7EC7}"/>
              </a:ext>
            </a:extLst>
          </p:cNvPr>
          <p:cNvSpPr/>
          <p:nvPr/>
        </p:nvSpPr>
        <p:spPr>
          <a:xfrm>
            <a:off x="4084479" y="2716306"/>
            <a:ext cx="971613" cy="98611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1F3F72-A2BB-472F-AC91-2C8B78E1D547}"/>
              </a:ext>
            </a:extLst>
          </p:cNvPr>
          <p:cNvSpPr/>
          <p:nvPr/>
        </p:nvSpPr>
        <p:spPr>
          <a:xfrm>
            <a:off x="5196103" y="2975615"/>
            <a:ext cx="720601" cy="72680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4BD429-216D-4EDE-804F-890D306BB4E9}"/>
              </a:ext>
            </a:extLst>
          </p:cNvPr>
          <p:cNvSpPr/>
          <p:nvPr/>
        </p:nvSpPr>
        <p:spPr>
          <a:xfrm>
            <a:off x="6432442" y="2975614"/>
            <a:ext cx="720601" cy="72680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975ABFE-DF2A-45C9-847B-680E6FA2AA00}"/>
              </a:ext>
            </a:extLst>
          </p:cNvPr>
          <p:cNvSpPr/>
          <p:nvPr/>
        </p:nvSpPr>
        <p:spPr>
          <a:xfrm>
            <a:off x="6432442" y="3560185"/>
            <a:ext cx="846106" cy="85941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74A2148-9EB9-484F-9476-EAC5825BFDCC}"/>
              </a:ext>
            </a:extLst>
          </p:cNvPr>
          <p:cNvSpPr/>
          <p:nvPr/>
        </p:nvSpPr>
        <p:spPr>
          <a:xfrm>
            <a:off x="7191543" y="3461411"/>
            <a:ext cx="1241345" cy="12886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9469CA-7DF8-4281-8008-AE333DAAB333}"/>
              </a:ext>
            </a:extLst>
          </p:cNvPr>
          <p:cNvSpPr txBox="1"/>
          <p:nvPr/>
        </p:nvSpPr>
        <p:spPr>
          <a:xfrm>
            <a:off x="286899" y="4523193"/>
            <a:ext cx="19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/>
              <a:t>Kim </a:t>
            </a:r>
            <a:r>
              <a:rPr lang="en-US" altLang="ko-KR" sz="1400" dirty="0" err="1"/>
              <a:t>Hee</a:t>
            </a:r>
            <a:r>
              <a:rPr lang="en-US" altLang="ko-KR" sz="1400" dirty="0"/>
              <a:t>-Won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0CF053-EF48-4D35-AD57-9D87A4284DF6}"/>
              </a:ext>
            </a:extLst>
          </p:cNvPr>
          <p:cNvSpPr txBox="1"/>
          <p:nvPr/>
        </p:nvSpPr>
        <p:spPr>
          <a:xfrm>
            <a:off x="286899" y="1928256"/>
            <a:ext cx="19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/>
              <a:t>Lee </a:t>
            </a:r>
            <a:r>
              <a:rPr lang="en-US" altLang="ko-KR" sz="1400" dirty="0" err="1"/>
              <a:t>Cherl-Hee</a:t>
            </a:r>
            <a:endParaRPr lang="en-US" altLang="ko-KR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055DFA-D96B-472D-BCB0-FF536B964C5A}"/>
              </a:ext>
            </a:extLst>
          </p:cNvPr>
          <p:cNvSpPr txBox="1"/>
          <p:nvPr/>
        </p:nvSpPr>
        <p:spPr>
          <a:xfrm>
            <a:off x="9785439" y="1120587"/>
            <a:ext cx="19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/>
              <a:t>Hong </a:t>
            </a:r>
            <a:r>
              <a:rPr lang="en-US" altLang="ko-KR" sz="1400" dirty="0" err="1"/>
              <a:t>Seong</a:t>
            </a:r>
            <a:r>
              <a:rPr lang="en-US" altLang="ko-KR" sz="1400" dirty="0"/>
              <a:t>-Gi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9A2A76-36A6-48E5-AD18-BE2EB0CC7196}"/>
              </a:ext>
            </a:extLst>
          </p:cNvPr>
          <p:cNvSpPr txBox="1"/>
          <p:nvPr/>
        </p:nvSpPr>
        <p:spPr>
          <a:xfrm>
            <a:off x="9785439" y="2723702"/>
            <a:ext cx="19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/>
              <a:t>Kwon Min-Cheol</a:t>
            </a:r>
            <a:endParaRPr lang="en-US" altLang="ko-K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DD1408-E80C-46CF-A394-CFD4DFB5EA4F}"/>
              </a:ext>
            </a:extLst>
          </p:cNvPr>
          <p:cNvSpPr txBox="1"/>
          <p:nvPr/>
        </p:nvSpPr>
        <p:spPr>
          <a:xfrm>
            <a:off x="9785439" y="4597638"/>
            <a:ext cx="19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/>
              <a:t>Park </a:t>
            </a:r>
            <a:r>
              <a:rPr lang="en-US" altLang="ko-KR" sz="1400" dirty="0" err="1"/>
              <a:t>Myeong</a:t>
            </a:r>
            <a:r>
              <a:rPr lang="en-US" altLang="ko-KR" sz="1400" dirty="0"/>
              <a:t>-Hun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1B5D4B-3A39-441A-9923-AB32582E0B24}"/>
              </a:ext>
            </a:extLst>
          </p:cNvPr>
          <p:cNvSpPr txBox="1"/>
          <p:nvPr/>
        </p:nvSpPr>
        <p:spPr>
          <a:xfrm>
            <a:off x="377574" y="2283949"/>
            <a:ext cx="1927412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# Project Mentor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JC </a:t>
            </a:r>
            <a:r>
              <a:rPr lang="en-US" altLang="ko-KR" sz="1100" dirty="0" err="1"/>
              <a:t>RAdAR</a:t>
            </a:r>
            <a:r>
              <a:rPr lang="en-US" altLang="ko-KR" sz="1100" dirty="0"/>
              <a:t> CEO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Mentor # Support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09C814-246F-4B98-9D8B-6115C99E60E5}"/>
              </a:ext>
            </a:extLst>
          </p:cNvPr>
          <p:cNvSpPr txBox="1"/>
          <p:nvPr/>
        </p:nvSpPr>
        <p:spPr>
          <a:xfrm>
            <a:off x="417173" y="4854078"/>
            <a:ext cx="1927412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# KNU CSE 15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Technology Leader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Technology Survey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Machine Learning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Object </a:t>
            </a:r>
            <a:r>
              <a:rPr lang="en-US" altLang="ko-KR" sz="1100" dirty="0" err="1"/>
              <a:t>Dectection</a:t>
            </a:r>
            <a:r>
              <a:rPr lang="en-US" altLang="ko-KR" sz="1100" dirty="0"/>
              <a:t>  # AI</a:t>
            </a:r>
            <a:endParaRPr lang="ko-KR" alt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008C44-9208-438E-AA5A-E419570D509C}"/>
              </a:ext>
            </a:extLst>
          </p:cNvPr>
          <p:cNvSpPr txBox="1"/>
          <p:nvPr/>
        </p:nvSpPr>
        <p:spPr>
          <a:xfrm>
            <a:off x="9853855" y="1427335"/>
            <a:ext cx="1927412" cy="107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# KNU CSE 15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Market Leader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Market Survey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Android  # App</a:t>
            </a:r>
            <a:endParaRPr lang="ko-KR" alt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4B0006-EBDA-4AD1-A63D-5A117DB973A7}"/>
              </a:ext>
            </a:extLst>
          </p:cNvPr>
          <p:cNvSpPr txBox="1"/>
          <p:nvPr/>
        </p:nvSpPr>
        <p:spPr>
          <a:xfrm>
            <a:off x="9853855" y="3035310"/>
            <a:ext cx="1927412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# KNU CSE 15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Knowledge Leader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Information Provision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Infrared Camera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Server  # AWS</a:t>
            </a:r>
            <a:endParaRPr lang="ko-KR" altLang="en-US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6DE9EC-54B7-4D82-B1CD-CADD74B8E0EA}"/>
              </a:ext>
            </a:extLst>
          </p:cNvPr>
          <p:cNvSpPr txBox="1"/>
          <p:nvPr/>
        </p:nvSpPr>
        <p:spPr>
          <a:xfrm>
            <a:off x="9853855" y="4937998"/>
            <a:ext cx="1927412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# KNU CSE 15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Project Leader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Guiding Team Members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Machine Learning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# Intent Classification  # AI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08CB4E9-93F7-4B2B-B068-CA2AD8603CE8}"/>
              </a:ext>
            </a:extLst>
          </p:cNvPr>
          <p:cNvCxnSpPr>
            <a:cxnSpLocks/>
            <a:stCxn id="22" idx="3"/>
            <a:endCxn id="45" idx="3"/>
          </p:cNvCxnSpPr>
          <p:nvPr/>
        </p:nvCxnSpPr>
        <p:spPr>
          <a:xfrm flipH="1">
            <a:off x="2214311" y="3595985"/>
            <a:ext cx="3087322" cy="1081097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779AF5-0622-489E-A650-1CCB0FA51913}"/>
              </a:ext>
            </a:extLst>
          </p:cNvPr>
          <p:cNvCxnSpPr>
            <a:cxnSpLocks/>
            <a:stCxn id="27" idx="7"/>
            <a:endCxn id="50" idx="1"/>
          </p:cNvCxnSpPr>
          <p:nvPr/>
        </p:nvCxnSpPr>
        <p:spPr>
          <a:xfrm flipV="1">
            <a:off x="7047513" y="1274476"/>
            <a:ext cx="2737926" cy="1807577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46CDFA6-5384-4F7F-ADE8-0C205630751B}"/>
              </a:ext>
            </a:extLst>
          </p:cNvPr>
          <p:cNvCxnSpPr>
            <a:cxnSpLocks/>
            <a:stCxn id="28" idx="7"/>
            <a:endCxn id="51" idx="1"/>
          </p:cNvCxnSpPr>
          <p:nvPr/>
        </p:nvCxnSpPr>
        <p:spPr>
          <a:xfrm flipV="1">
            <a:off x="7154639" y="2877591"/>
            <a:ext cx="2630800" cy="80845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068CD0F-B27A-44FA-B00C-BEE2B7D39F65}"/>
              </a:ext>
            </a:extLst>
          </p:cNvPr>
          <p:cNvCxnSpPr>
            <a:cxnSpLocks/>
            <a:stCxn id="29" idx="6"/>
            <a:endCxn id="52" idx="1"/>
          </p:cNvCxnSpPr>
          <p:nvPr/>
        </p:nvCxnSpPr>
        <p:spPr>
          <a:xfrm>
            <a:off x="8432888" y="4105725"/>
            <a:ext cx="1352551" cy="64580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314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4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solidFill>
                  <a:schemeClr val="tx2"/>
                </a:solidFill>
                <a:latin typeface="+mn-ea"/>
              </a:rPr>
              <a:t>How to develop?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5993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2090</TotalTime>
  <Words>792</Words>
  <Application>Microsoft Office PowerPoint</Application>
  <PresentationFormat>와이드스크린</PresentationFormat>
  <Paragraphs>200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Noto Sans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명훈 박</cp:lastModifiedBy>
  <cp:revision>211</cp:revision>
  <dcterms:created xsi:type="dcterms:W3CDTF">2015-01-21T11:35:38Z</dcterms:created>
  <dcterms:modified xsi:type="dcterms:W3CDTF">2019-09-09T08:51:47Z</dcterms:modified>
</cp:coreProperties>
</file>